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1" r:id="rId10"/>
    <p:sldId id="267" r:id="rId11"/>
    <p:sldId id="273" r:id="rId12"/>
    <p:sldId id="274" r:id="rId13"/>
    <p:sldId id="275" r:id="rId14"/>
    <p:sldId id="28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717" autoAdjust="0"/>
  </p:normalViewPr>
  <p:slideViewPr>
    <p:cSldViewPr>
      <p:cViewPr>
        <p:scale>
          <a:sx n="87" d="100"/>
          <a:sy n="87" d="100"/>
        </p:scale>
        <p:origin x="-804" y="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969968745611074"/>
          <c:y val="3.3129392212725546E-2"/>
          <c:w val="0.85199783881455515"/>
          <c:h val="0.729704890788224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2"/>
                <c:pt idx="1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1">
                  <c:v>7306.9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800219786899995E-2"/>
                  <c:y val="-4.2212725546058913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7306,9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2"/>
                <c:pt idx="1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1">
                  <c:v>7306.9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2484352"/>
        <c:axId val="32496256"/>
        <c:axId val="0"/>
      </c:bar3DChart>
      <c:catAx>
        <c:axId val="3248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496256"/>
        <c:crosses val="autoZero"/>
        <c:auto val="1"/>
        <c:lblAlgn val="ctr"/>
        <c:lblOffset val="100"/>
        <c:noMultiLvlLbl val="0"/>
      </c:catAx>
      <c:valAx>
        <c:axId val="32496256"/>
        <c:scaling>
          <c:orientation val="minMax"/>
          <c:max val="40000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crossAx val="32484352"/>
        <c:crosses val="autoZero"/>
        <c:crossBetween val="between"/>
        <c:majorUnit val="100000"/>
        <c:minorUnit val="50000"/>
      </c:valAx>
      <c:spPr>
        <a:ln w="25400">
          <a:noFill/>
        </a:ln>
      </c:spPr>
    </c:plotArea>
    <c:legend>
      <c:legendPos val="b"/>
      <c:layout>
        <c:manualLayout>
          <c:xMode val="edge"/>
          <c:yMode val="edge"/>
          <c:x val="0.36751406552311838"/>
          <c:y val="0.85299358974358985"/>
          <c:w val="0.32523155184015196"/>
          <c:h val="8.36873219373219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109494845772261E-2"/>
          <c:y val="0.182088190917855"/>
          <c:w val="0.96232888902311831"/>
          <c:h val="0.6844922696761291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218989691544522E-2"/>
                  <c:y val="-3.41359920582300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4253,0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0273939357331386E-2"/>
                  <c:y val="-5.404865409219764E-2"/>
                </c:manualLayout>
              </c:layout>
              <c:tx>
                <c:rich>
                  <a:bodyPr/>
                  <a:lstStyle/>
                  <a:p>
                    <a:r>
                      <a:rPr lang="ru-RU" b="1" i="0" baseline="0" dirty="0" smtClean="0"/>
                      <a:t>2995,9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8218989691544522E-2"/>
                  <c:y val="-2.8446660048525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Финансовая помощь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263232"/>
        <c:axId val="55264768"/>
        <c:axId val="0"/>
      </c:bar3DChart>
      <c:catAx>
        <c:axId val="55263232"/>
        <c:scaling>
          <c:orientation val="minMax"/>
        </c:scaling>
        <c:delete val="0"/>
        <c:axPos val="b"/>
        <c:majorTickMark val="none"/>
        <c:minorTickMark val="none"/>
        <c:tickLblPos val="nextTo"/>
        <c:crossAx val="55264768"/>
        <c:crosses val="autoZero"/>
        <c:auto val="1"/>
        <c:lblAlgn val="ctr"/>
        <c:lblOffset val="100"/>
        <c:noMultiLvlLbl val="0"/>
      </c:catAx>
      <c:valAx>
        <c:axId val="55264768"/>
        <c:scaling>
          <c:orientation val="minMax"/>
          <c:max val="220000"/>
          <c:min val="0"/>
        </c:scaling>
        <c:delete val="1"/>
        <c:axPos val="l"/>
        <c:numFmt formatCode="#,##0.00" sourceLinked="1"/>
        <c:majorTickMark val="out"/>
        <c:minorTickMark val="none"/>
        <c:tickLblPos val="none"/>
        <c:crossAx val="55263232"/>
        <c:crosses val="autoZero"/>
        <c:crossBetween val="between"/>
        <c:majorUnit val="100000"/>
        <c:minorUnit val="50000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65E-2"/>
          <c:y val="4.3749999999999997E-2"/>
          <c:w val="0.60897391732283468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 на доходы физических лиц -  170 тыс.руб.</c:v>
                </c:pt>
                <c:pt idx="1">
                  <c:v>Акцизы  -  650  тыс.руб.</c:v>
                </c:pt>
                <c:pt idx="2">
                  <c:v>Единый сельскохозяйственный налог  -  1648 тыс.руб.</c:v>
                </c:pt>
                <c:pt idx="3">
                  <c:v>Налог на имущество  - 1775 тыс.руб.</c:v>
                </c:pt>
                <c:pt idx="4">
                  <c:v>Остальные налоги и сборы - 68 тыс.руб.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170</c:v>
                </c:pt>
                <c:pt idx="1">
                  <c:v>650</c:v>
                </c:pt>
                <c:pt idx="2">
                  <c:v>1648</c:v>
                </c:pt>
                <c:pt idx="3">
                  <c:v>1775</c:v>
                </c:pt>
                <c:pt idx="4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105725065616794"/>
          <c:y val="0"/>
          <c:w val="0.33894274934383201"/>
          <c:h val="1"/>
        </c:manualLayout>
      </c:layout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4"/>
            <c:bubble3D val="0"/>
            <c:explosion val="1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Общегосударственные расходы  -2629,0 тыс.руб.</c:v>
                </c:pt>
                <c:pt idx="1">
                  <c:v>Национальная оборона - 68,9 тыс.руб.</c:v>
                </c:pt>
                <c:pt idx="2">
                  <c:v>Национальная безопастность и правоохранительная деятельность - 1359,1 тыс.руб.</c:v>
                </c:pt>
                <c:pt idx="3">
                  <c:v>Национальная экономика - 653,0 тыс.руб.</c:v>
                </c:pt>
                <c:pt idx="4">
                  <c:v>Культура,киноматография - 2311,2 тыс.руб.</c:v>
                </c:pt>
                <c:pt idx="5">
                  <c:v>Социальная политика - 110,0 тыс.руб.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2629</c:v>
                </c:pt>
                <c:pt idx="1">
                  <c:v>68.900000000000006</c:v>
                </c:pt>
                <c:pt idx="2">
                  <c:v>1359.1</c:v>
                </c:pt>
                <c:pt idx="3">
                  <c:v>653</c:v>
                </c:pt>
                <c:pt idx="4">
                  <c:v>2311.1999999999998</c:v>
                </c:pt>
                <c:pt idx="5">
                  <c:v>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01564-0EDD-4B09-BA12-9A330CF963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0D5E6-AD9C-4327-BC7B-94D637CDCABD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34849D-019B-4845-B822-E4C2D23FCCC2}" type="parTrans" cxnId="{365E66F0-35A5-4544-BF45-5F774E27E985}">
      <dgm:prSet/>
      <dgm:spPr/>
      <dgm:t>
        <a:bodyPr/>
        <a:lstStyle/>
        <a:p>
          <a:endParaRPr lang="ru-RU"/>
        </a:p>
      </dgm:t>
    </dgm:pt>
    <dgm:pt modelId="{C603728B-4A24-4B41-9324-5AA1FD2B0DC8}" type="sibTrans" cxnId="{365E66F0-35A5-4544-BF45-5F774E27E985}">
      <dgm:prSet/>
      <dgm:spPr/>
      <dgm:t>
        <a:bodyPr/>
        <a:lstStyle/>
        <a:p>
          <a:endParaRPr lang="ru-RU"/>
        </a:p>
      </dgm:t>
    </dgm:pt>
    <dgm:pt modelId="{1BBBC99B-E4AB-40A5-A810-62C0AEDF30B9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1FA1465F-1E3A-4188-A907-F3EAEE2CCCF1}" type="parTrans" cxnId="{32413D2E-2167-4163-931F-9E17F17ECB6C}">
      <dgm:prSet/>
      <dgm:spPr/>
      <dgm:t>
        <a:bodyPr/>
        <a:lstStyle/>
        <a:p>
          <a:endParaRPr lang="ru-RU"/>
        </a:p>
      </dgm:t>
    </dgm:pt>
    <dgm:pt modelId="{E57FA7BC-DDB3-4EAE-8525-477DE64B711B}" type="sibTrans" cxnId="{32413D2E-2167-4163-931F-9E17F17ECB6C}">
      <dgm:prSet/>
      <dgm:spPr/>
      <dgm:t>
        <a:bodyPr/>
        <a:lstStyle/>
        <a:p>
          <a:endParaRPr lang="ru-RU"/>
        </a:p>
      </dgm:t>
    </dgm:pt>
    <dgm:pt modelId="{48035F83-CE94-4415-BD4B-C93F44DFE43A}">
      <dgm:prSet phldrT="[Текст]" custT="1"/>
      <dgm:spPr/>
      <dgm:t>
        <a:bodyPr/>
        <a:lstStyle/>
        <a:p>
          <a:pPr algn="ctr"/>
          <a:r>
            <a:rPr lang="ru-RU" sz="2200" b="1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dirty="0">
            <a:solidFill>
              <a:schemeClr val="accent6"/>
            </a:solidFill>
            <a:latin typeface="Bookman Old Style" pitchFamily="18" charset="0"/>
          </a:endParaRPr>
        </a:p>
      </dgm:t>
    </dgm:pt>
    <dgm:pt modelId="{77D32448-F923-42B4-A6F9-093914757C88}" type="parTrans" cxnId="{6507205C-4976-4C7D-8B45-46B77C3F59A7}">
      <dgm:prSet/>
      <dgm:spPr/>
      <dgm:t>
        <a:bodyPr/>
        <a:lstStyle/>
        <a:p>
          <a:endParaRPr lang="ru-RU"/>
        </a:p>
      </dgm:t>
    </dgm:pt>
    <dgm:pt modelId="{4DE3CADE-7B85-43BF-8664-A4A7D1BF1A18}" type="sibTrans" cxnId="{6507205C-4976-4C7D-8B45-46B77C3F59A7}">
      <dgm:prSet/>
      <dgm:spPr/>
      <dgm:t>
        <a:bodyPr/>
        <a:lstStyle/>
        <a:p>
          <a:endParaRPr lang="ru-RU"/>
        </a:p>
      </dgm:t>
    </dgm:pt>
    <dgm:pt modelId="{CC7397E4-EAD6-4BAC-84BB-33A5992A14F9}">
      <dgm:prSet custT="1"/>
      <dgm:spPr/>
      <dgm:t>
        <a:bodyPr/>
        <a:lstStyle/>
        <a:p>
          <a:pPr algn="l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единый сельскохозяйственный налог; земельный налог; налог на имущество физических лиц; госпошлина 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C606E82-A91C-42AD-BBE1-1016DDC7D97D}" type="parTrans" cxnId="{8A50AC41-A21E-418D-8118-AA61E7BC8429}">
      <dgm:prSet/>
      <dgm:spPr/>
      <dgm:t>
        <a:bodyPr/>
        <a:lstStyle/>
        <a:p>
          <a:endParaRPr lang="ru-RU"/>
        </a:p>
      </dgm:t>
    </dgm:pt>
    <dgm:pt modelId="{F445DED7-22B5-4112-9A9B-DF676E96C568}" type="sibTrans" cxnId="{8A50AC41-A21E-418D-8118-AA61E7BC8429}">
      <dgm:prSet/>
      <dgm:spPr/>
      <dgm:t>
        <a:bodyPr/>
        <a:lstStyle/>
        <a:p>
          <a:endParaRPr lang="ru-RU"/>
        </a:p>
      </dgm:t>
    </dgm:pt>
    <dgm:pt modelId="{C746BD93-39C3-4BE4-9681-66B2228EB6FB}">
      <dgm:prSet custT="1"/>
      <dgm:spPr/>
      <dgm:t>
        <a:bodyPr/>
        <a:lstStyle/>
        <a:p>
          <a:r>
            <a:rPr lang="ru-RU" sz="14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dirty="0"/>
        </a:p>
      </dgm:t>
    </dgm:pt>
    <dgm:pt modelId="{02B499A3-DEAA-4D80-B632-5C211B9C9F9E}" type="parTrans" cxnId="{890C41C2-E9A1-420A-B705-6EF2F13C35D4}">
      <dgm:prSet/>
      <dgm:spPr/>
      <dgm:t>
        <a:bodyPr/>
        <a:lstStyle/>
        <a:p>
          <a:endParaRPr lang="ru-RU"/>
        </a:p>
      </dgm:t>
    </dgm:pt>
    <dgm:pt modelId="{AE9F6204-96B3-4F0A-902B-AB803AF59E39}" type="sibTrans" cxnId="{890C41C2-E9A1-420A-B705-6EF2F13C35D4}">
      <dgm:prSet/>
      <dgm:spPr/>
      <dgm:t>
        <a:bodyPr/>
        <a:lstStyle/>
        <a:p>
          <a:endParaRPr lang="ru-RU"/>
        </a:p>
      </dgm:t>
    </dgm:pt>
    <dgm:pt modelId="{43FEB27A-E3CD-4B19-94B1-C35FA491316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федерального, областного и районного бюджетов (дотации, субсидии, субвенции, а также перечисления юридических лиц (кроме налоговых и неналоговых доходов).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D6A146-BA13-4FAC-8EAA-A2808C7D4B8E}" type="parTrans" cxnId="{9A5DD5BB-49FF-467A-84E9-FE802680E27B}">
      <dgm:prSet/>
      <dgm:spPr/>
      <dgm:t>
        <a:bodyPr/>
        <a:lstStyle/>
        <a:p>
          <a:endParaRPr lang="ru-RU"/>
        </a:p>
      </dgm:t>
    </dgm:pt>
    <dgm:pt modelId="{C23BBD25-9909-4992-93F2-49D68D49AEBF}" type="sibTrans" cxnId="{9A5DD5BB-49FF-467A-84E9-FE802680E27B}">
      <dgm:prSet/>
      <dgm:spPr/>
      <dgm:t>
        <a:bodyPr/>
        <a:lstStyle/>
        <a:p>
          <a:endParaRPr lang="ru-RU"/>
        </a:p>
      </dgm:t>
    </dgm:pt>
    <dgm:pt modelId="{6283775C-7347-4266-832A-171E0C02DF6D}" type="pres">
      <dgm:prSet presAssocID="{B4E01564-0EDD-4B09-BA12-9A330CF963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AA821E-3773-48B2-99C3-F67C81D1B8D0}" type="pres">
      <dgm:prSet presAssocID="{30E0D5E6-AD9C-4327-BC7B-94D637CDCABD}" presName="parentLin" presStyleCnt="0"/>
      <dgm:spPr/>
    </dgm:pt>
    <dgm:pt modelId="{B15F00D0-CB02-46FE-A591-AF68EB436886}" type="pres">
      <dgm:prSet presAssocID="{30E0D5E6-AD9C-4327-BC7B-94D637CDCA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A99225F-F681-4E4A-9076-347703D596F5}" type="pres">
      <dgm:prSet presAssocID="{30E0D5E6-AD9C-4327-BC7B-94D637CDCABD}" presName="parentText" presStyleLbl="node1" presStyleIdx="0" presStyleCnt="3" custScaleY="25514" custLinFactNeighborY="-649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1DB56-54A1-4174-AB64-6F863A0CDF0B}" type="pres">
      <dgm:prSet presAssocID="{30E0D5E6-AD9C-4327-BC7B-94D637CDCABD}" presName="negativeSpace" presStyleCnt="0"/>
      <dgm:spPr/>
    </dgm:pt>
    <dgm:pt modelId="{F5ADBB36-942A-4CFD-A977-2A116E6F5C50}" type="pres">
      <dgm:prSet presAssocID="{30E0D5E6-AD9C-4327-BC7B-94D637CDCABD}" presName="childText" presStyleLbl="conFgAcc1" presStyleIdx="0" presStyleCnt="3" custScaleY="57169" custLinFactY="-616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31C30-D61F-45D1-ACAE-9EE89E44F192}" type="pres">
      <dgm:prSet presAssocID="{C603728B-4A24-4B41-9324-5AA1FD2B0DC8}" presName="spaceBetweenRectangles" presStyleCnt="0"/>
      <dgm:spPr/>
    </dgm:pt>
    <dgm:pt modelId="{CB1E2557-D1B0-47C1-B9D3-094DECED0AC7}" type="pres">
      <dgm:prSet presAssocID="{1BBBC99B-E4AB-40A5-A810-62C0AEDF30B9}" presName="parentLin" presStyleCnt="0"/>
      <dgm:spPr/>
    </dgm:pt>
    <dgm:pt modelId="{D0FDCBD2-D17F-48A0-ABA6-EC6F6BE91E4A}" type="pres">
      <dgm:prSet presAssocID="{1BBBC99B-E4AB-40A5-A810-62C0AEDF30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5801AEA-AAE0-468E-892B-B58002631679}" type="pres">
      <dgm:prSet presAssocID="{1BBBC99B-E4AB-40A5-A810-62C0AEDF30B9}" presName="parentText" presStyleLbl="node1" presStyleIdx="1" presStyleCnt="3" custScaleY="28447" custLinFactNeighborY="-27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08B11-E6CD-4427-A48B-A2923B1D3AC9}" type="pres">
      <dgm:prSet presAssocID="{1BBBC99B-E4AB-40A5-A810-62C0AEDF30B9}" presName="negativeSpace" presStyleCnt="0"/>
      <dgm:spPr/>
    </dgm:pt>
    <dgm:pt modelId="{D5D38C1A-F141-40B0-95E6-6682D6E79230}" type="pres">
      <dgm:prSet presAssocID="{1BBBC99B-E4AB-40A5-A810-62C0AEDF30B9}" presName="childText" presStyleLbl="conFgAcc1" presStyleIdx="1" presStyleCnt="3" custScaleY="54451" custLinFactNeighborY="47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BBBFF-94A5-4281-8E63-68508DD6D3FE}" type="pres">
      <dgm:prSet presAssocID="{E57FA7BC-DDB3-4EAE-8525-477DE64B711B}" presName="spaceBetweenRectangles" presStyleCnt="0"/>
      <dgm:spPr/>
    </dgm:pt>
    <dgm:pt modelId="{712BEBA6-F30E-4520-969F-8354C402BB86}" type="pres">
      <dgm:prSet presAssocID="{48035F83-CE94-4415-BD4B-C93F44DFE43A}" presName="parentLin" presStyleCnt="0"/>
      <dgm:spPr/>
    </dgm:pt>
    <dgm:pt modelId="{220C12E0-EA68-49FC-A4C9-AC8DEF058BCD}" type="pres">
      <dgm:prSet presAssocID="{48035F83-CE94-4415-BD4B-C93F44DFE43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D1C032F-BDE6-4564-BE57-E2D27B58BAEA}" type="pres">
      <dgm:prSet presAssocID="{48035F83-CE94-4415-BD4B-C93F44DFE43A}" presName="parentText" presStyleLbl="node1" presStyleIdx="2" presStyleCnt="3" custScaleX="117680" custScaleY="27764" custLinFactNeighborY="6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97CAA-BD4D-4AFE-98C2-ADECEB17872D}" type="pres">
      <dgm:prSet presAssocID="{48035F83-CE94-4415-BD4B-C93F44DFE43A}" presName="negativeSpace" presStyleCnt="0"/>
      <dgm:spPr/>
    </dgm:pt>
    <dgm:pt modelId="{DB83621F-B091-4425-9E59-E2CF9F41E743}" type="pres">
      <dgm:prSet presAssocID="{48035F83-CE94-4415-BD4B-C93F44DFE43A}" presName="childText" presStyleLbl="conFgAcc1" presStyleIdx="2" presStyleCnt="3" custScaleY="54816" custLinFactNeighborY="90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C41C2-E9A1-420A-B705-6EF2F13C35D4}" srcId="{1BBBC99B-E4AB-40A5-A810-62C0AEDF30B9}" destId="{C746BD93-39C3-4BE4-9681-66B2228EB6FB}" srcOrd="0" destOrd="0" parTransId="{02B499A3-DEAA-4D80-B632-5C211B9C9F9E}" sibTransId="{AE9F6204-96B3-4F0A-902B-AB803AF59E39}"/>
    <dgm:cxn modelId="{09CD350D-F1C6-4AF5-9F6C-D01D0D8BBE3B}" type="presOf" srcId="{30E0D5E6-AD9C-4327-BC7B-94D637CDCABD}" destId="{B15F00D0-CB02-46FE-A591-AF68EB436886}" srcOrd="0" destOrd="0" presId="urn:microsoft.com/office/officeart/2005/8/layout/list1"/>
    <dgm:cxn modelId="{09B3EE39-68A0-4018-B4AA-43E889CE713F}" type="presOf" srcId="{1BBBC99B-E4AB-40A5-A810-62C0AEDF30B9}" destId="{B5801AEA-AAE0-468E-892B-B58002631679}" srcOrd="1" destOrd="0" presId="urn:microsoft.com/office/officeart/2005/8/layout/list1"/>
    <dgm:cxn modelId="{8A50AC41-A21E-418D-8118-AA61E7BC8429}" srcId="{30E0D5E6-AD9C-4327-BC7B-94D637CDCABD}" destId="{CC7397E4-EAD6-4BAC-84BB-33A5992A14F9}" srcOrd="0" destOrd="0" parTransId="{6C606E82-A91C-42AD-BBE1-1016DDC7D97D}" sibTransId="{F445DED7-22B5-4112-9A9B-DF676E96C568}"/>
    <dgm:cxn modelId="{6F986975-7336-4BE3-B1B2-9CEC2C9231D4}" type="presOf" srcId="{48035F83-CE94-4415-BD4B-C93F44DFE43A}" destId="{220C12E0-EA68-49FC-A4C9-AC8DEF058BCD}" srcOrd="0" destOrd="0" presId="urn:microsoft.com/office/officeart/2005/8/layout/list1"/>
    <dgm:cxn modelId="{9457111B-2C76-4849-A46F-2A14DB62391A}" type="presOf" srcId="{C746BD93-39C3-4BE4-9681-66B2228EB6FB}" destId="{D5D38C1A-F141-40B0-95E6-6682D6E79230}" srcOrd="0" destOrd="0" presId="urn:microsoft.com/office/officeart/2005/8/layout/list1"/>
    <dgm:cxn modelId="{EB647ECA-7E9E-4FBE-B725-BF2E80CFED8D}" type="presOf" srcId="{B4E01564-0EDD-4B09-BA12-9A330CF963A7}" destId="{6283775C-7347-4266-832A-171E0C02DF6D}" srcOrd="0" destOrd="0" presId="urn:microsoft.com/office/officeart/2005/8/layout/list1"/>
    <dgm:cxn modelId="{9A5DD5BB-49FF-467A-84E9-FE802680E27B}" srcId="{48035F83-CE94-4415-BD4B-C93F44DFE43A}" destId="{43FEB27A-E3CD-4B19-94B1-C35FA491316F}" srcOrd="0" destOrd="0" parTransId="{8AD6A146-BA13-4FAC-8EAA-A2808C7D4B8E}" sibTransId="{C23BBD25-9909-4992-93F2-49D68D49AEBF}"/>
    <dgm:cxn modelId="{6507205C-4976-4C7D-8B45-46B77C3F59A7}" srcId="{B4E01564-0EDD-4B09-BA12-9A330CF963A7}" destId="{48035F83-CE94-4415-BD4B-C93F44DFE43A}" srcOrd="2" destOrd="0" parTransId="{77D32448-F923-42B4-A6F9-093914757C88}" sibTransId="{4DE3CADE-7B85-43BF-8664-A4A7D1BF1A18}"/>
    <dgm:cxn modelId="{365E66F0-35A5-4544-BF45-5F774E27E985}" srcId="{B4E01564-0EDD-4B09-BA12-9A330CF963A7}" destId="{30E0D5E6-AD9C-4327-BC7B-94D637CDCABD}" srcOrd="0" destOrd="0" parTransId="{1F34849D-019B-4845-B822-E4C2D23FCCC2}" sibTransId="{C603728B-4A24-4B41-9324-5AA1FD2B0DC8}"/>
    <dgm:cxn modelId="{9FC0C3E8-5FBF-42B5-9352-08E46A5AB545}" type="presOf" srcId="{CC7397E4-EAD6-4BAC-84BB-33A5992A14F9}" destId="{F5ADBB36-942A-4CFD-A977-2A116E6F5C50}" srcOrd="0" destOrd="0" presId="urn:microsoft.com/office/officeart/2005/8/layout/list1"/>
    <dgm:cxn modelId="{5D4064F8-5A3C-4765-B082-CD32BC385205}" type="presOf" srcId="{48035F83-CE94-4415-BD4B-C93F44DFE43A}" destId="{ED1C032F-BDE6-4564-BE57-E2D27B58BAEA}" srcOrd="1" destOrd="0" presId="urn:microsoft.com/office/officeart/2005/8/layout/list1"/>
    <dgm:cxn modelId="{D3FB65BE-5ECD-4991-9397-539694077056}" type="presOf" srcId="{30E0D5E6-AD9C-4327-BC7B-94D637CDCABD}" destId="{5A99225F-F681-4E4A-9076-347703D596F5}" srcOrd="1" destOrd="0" presId="urn:microsoft.com/office/officeart/2005/8/layout/list1"/>
    <dgm:cxn modelId="{07D5BD07-343B-47DE-A7DA-631B351E4FF1}" type="presOf" srcId="{1BBBC99B-E4AB-40A5-A810-62C0AEDF30B9}" destId="{D0FDCBD2-D17F-48A0-ABA6-EC6F6BE91E4A}" srcOrd="0" destOrd="0" presId="urn:microsoft.com/office/officeart/2005/8/layout/list1"/>
    <dgm:cxn modelId="{9F55E02A-C9B1-4A8A-81C1-4D7D6FACB49C}" type="presOf" srcId="{43FEB27A-E3CD-4B19-94B1-C35FA491316F}" destId="{DB83621F-B091-4425-9E59-E2CF9F41E743}" srcOrd="0" destOrd="0" presId="urn:microsoft.com/office/officeart/2005/8/layout/list1"/>
    <dgm:cxn modelId="{32413D2E-2167-4163-931F-9E17F17ECB6C}" srcId="{B4E01564-0EDD-4B09-BA12-9A330CF963A7}" destId="{1BBBC99B-E4AB-40A5-A810-62C0AEDF30B9}" srcOrd="1" destOrd="0" parTransId="{1FA1465F-1E3A-4188-A907-F3EAEE2CCCF1}" sibTransId="{E57FA7BC-DDB3-4EAE-8525-477DE64B711B}"/>
    <dgm:cxn modelId="{92F0D9E8-D403-45F4-ADB6-099FA6172BFC}" type="presParOf" srcId="{6283775C-7347-4266-832A-171E0C02DF6D}" destId="{0EAA821E-3773-48B2-99C3-F67C81D1B8D0}" srcOrd="0" destOrd="0" presId="urn:microsoft.com/office/officeart/2005/8/layout/list1"/>
    <dgm:cxn modelId="{8369FA93-D308-4DDD-B393-37E5F88B4D02}" type="presParOf" srcId="{0EAA821E-3773-48B2-99C3-F67C81D1B8D0}" destId="{B15F00D0-CB02-46FE-A591-AF68EB436886}" srcOrd="0" destOrd="0" presId="urn:microsoft.com/office/officeart/2005/8/layout/list1"/>
    <dgm:cxn modelId="{2E6983E3-DFC8-4585-847B-B98905C0B170}" type="presParOf" srcId="{0EAA821E-3773-48B2-99C3-F67C81D1B8D0}" destId="{5A99225F-F681-4E4A-9076-347703D596F5}" srcOrd="1" destOrd="0" presId="urn:microsoft.com/office/officeart/2005/8/layout/list1"/>
    <dgm:cxn modelId="{11EE19C6-1573-48D7-9944-D6AB4E247847}" type="presParOf" srcId="{6283775C-7347-4266-832A-171E0C02DF6D}" destId="{D981DB56-54A1-4174-AB64-6F863A0CDF0B}" srcOrd="1" destOrd="0" presId="urn:microsoft.com/office/officeart/2005/8/layout/list1"/>
    <dgm:cxn modelId="{EC1F0652-572E-470A-80BB-E6DEF3D8F76E}" type="presParOf" srcId="{6283775C-7347-4266-832A-171E0C02DF6D}" destId="{F5ADBB36-942A-4CFD-A977-2A116E6F5C50}" srcOrd="2" destOrd="0" presId="urn:microsoft.com/office/officeart/2005/8/layout/list1"/>
    <dgm:cxn modelId="{E0F1268D-D063-4BB7-865F-E23CD4421AE7}" type="presParOf" srcId="{6283775C-7347-4266-832A-171E0C02DF6D}" destId="{B0C31C30-D61F-45D1-ACAE-9EE89E44F192}" srcOrd="3" destOrd="0" presId="urn:microsoft.com/office/officeart/2005/8/layout/list1"/>
    <dgm:cxn modelId="{F0C13618-CA27-4405-A281-B43B1A4FCA4B}" type="presParOf" srcId="{6283775C-7347-4266-832A-171E0C02DF6D}" destId="{CB1E2557-D1B0-47C1-B9D3-094DECED0AC7}" srcOrd="4" destOrd="0" presId="urn:microsoft.com/office/officeart/2005/8/layout/list1"/>
    <dgm:cxn modelId="{4AC7190B-4B6E-4F72-A1E8-9DD133F30F9B}" type="presParOf" srcId="{CB1E2557-D1B0-47C1-B9D3-094DECED0AC7}" destId="{D0FDCBD2-D17F-48A0-ABA6-EC6F6BE91E4A}" srcOrd="0" destOrd="0" presId="urn:microsoft.com/office/officeart/2005/8/layout/list1"/>
    <dgm:cxn modelId="{9F1AA883-FFDE-411A-98BA-A76407457E66}" type="presParOf" srcId="{CB1E2557-D1B0-47C1-B9D3-094DECED0AC7}" destId="{B5801AEA-AAE0-468E-892B-B58002631679}" srcOrd="1" destOrd="0" presId="urn:microsoft.com/office/officeart/2005/8/layout/list1"/>
    <dgm:cxn modelId="{D88841AB-62A2-42E6-8929-D21285CDF871}" type="presParOf" srcId="{6283775C-7347-4266-832A-171E0C02DF6D}" destId="{A3408B11-E6CD-4427-A48B-A2923B1D3AC9}" srcOrd="5" destOrd="0" presId="urn:microsoft.com/office/officeart/2005/8/layout/list1"/>
    <dgm:cxn modelId="{F731976E-7936-4C93-973F-1CA9DAC19CCA}" type="presParOf" srcId="{6283775C-7347-4266-832A-171E0C02DF6D}" destId="{D5D38C1A-F141-40B0-95E6-6682D6E79230}" srcOrd="6" destOrd="0" presId="urn:microsoft.com/office/officeart/2005/8/layout/list1"/>
    <dgm:cxn modelId="{69FB83AF-E5EF-401D-BF59-24AD8E0B72C4}" type="presParOf" srcId="{6283775C-7347-4266-832A-171E0C02DF6D}" destId="{87FBBBFF-94A5-4281-8E63-68508DD6D3FE}" srcOrd="7" destOrd="0" presId="urn:microsoft.com/office/officeart/2005/8/layout/list1"/>
    <dgm:cxn modelId="{5C9A9AE3-FCC1-443E-AFCE-D3291ACE3334}" type="presParOf" srcId="{6283775C-7347-4266-832A-171E0C02DF6D}" destId="{712BEBA6-F30E-4520-969F-8354C402BB86}" srcOrd="8" destOrd="0" presId="urn:microsoft.com/office/officeart/2005/8/layout/list1"/>
    <dgm:cxn modelId="{DDFB9C9D-53B4-4B7F-BD87-EF1D6B923CAC}" type="presParOf" srcId="{712BEBA6-F30E-4520-969F-8354C402BB86}" destId="{220C12E0-EA68-49FC-A4C9-AC8DEF058BCD}" srcOrd="0" destOrd="0" presId="urn:microsoft.com/office/officeart/2005/8/layout/list1"/>
    <dgm:cxn modelId="{6122CC09-B6D0-47BF-9626-9E2B25C05C8D}" type="presParOf" srcId="{712BEBA6-F30E-4520-969F-8354C402BB86}" destId="{ED1C032F-BDE6-4564-BE57-E2D27B58BAEA}" srcOrd="1" destOrd="0" presId="urn:microsoft.com/office/officeart/2005/8/layout/list1"/>
    <dgm:cxn modelId="{71BCFCDA-988C-4B11-941B-7A385E3BE23C}" type="presParOf" srcId="{6283775C-7347-4266-832A-171E0C02DF6D}" destId="{4C497CAA-BD4D-4AFE-98C2-ADECEB17872D}" srcOrd="9" destOrd="0" presId="urn:microsoft.com/office/officeart/2005/8/layout/list1"/>
    <dgm:cxn modelId="{309F4355-1840-4D20-9117-CC6894A63EA6}" type="presParOf" srcId="{6283775C-7347-4266-832A-171E0C02DF6D}" destId="{DB83621F-B091-4425-9E59-E2CF9F41E7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DBB36-942A-4CFD-A977-2A116E6F5C50}">
      <dsp:nvSpPr>
        <dsp:cNvPr id="0" name=""/>
        <dsp:cNvSpPr/>
      </dsp:nvSpPr>
      <dsp:spPr>
        <a:xfrm>
          <a:off x="0" y="512599"/>
          <a:ext cx="7272808" cy="1267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от уплаты налогов, установленных Налоговым кодексом Российской Федерации (налог на доходы физических лиц; единый сельскохозяйственный налог; земельный налог; налог на имущество физических лиц; госпошлина 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12599"/>
        <a:ext cx="7272808" cy="1267779"/>
      </dsp:txXfrm>
    </dsp:sp>
    <dsp:sp modelId="{5A99225F-F681-4E4A-9076-347703D596F5}">
      <dsp:nvSpPr>
        <dsp:cNvPr id="0" name=""/>
        <dsp:cNvSpPr/>
      </dsp:nvSpPr>
      <dsp:spPr>
        <a:xfrm>
          <a:off x="363640" y="231342"/>
          <a:ext cx="5090965" cy="482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7171" y="254873"/>
        <a:ext cx="5043903" cy="434968"/>
      </dsp:txXfrm>
    </dsp:sp>
    <dsp:sp modelId="{D5D38C1A-F141-40B0-95E6-6682D6E79230}">
      <dsp:nvSpPr>
        <dsp:cNvPr id="0" name=""/>
        <dsp:cNvSpPr/>
      </dsp:nvSpPr>
      <dsp:spPr>
        <a:xfrm>
          <a:off x="0" y="2364320"/>
          <a:ext cx="7272808" cy="12075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Платежи, которые включают в себя возмездные операции от прямого предоставления муниципальным образованием в пользование имущества, от различного вида услуг, а также платежи в виде штрафов или иных санкций за нарушение законодательства и другие.</a:t>
          </a:r>
          <a:endParaRPr lang="ru-RU" sz="1400" kern="1200" dirty="0"/>
        </a:p>
      </dsp:txBody>
      <dsp:txXfrm>
        <a:off x="0" y="2364320"/>
        <a:ext cx="7272808" cy="1207505"/>
      </dsp:txXfrm>
    </dsp:sp>
    <dsp:sp modelId="{B5801AEA-AAE0-468E-892B-B58002631679}">
      <dsp:nvSpPr>
        <dsp:cNvPr id="0" name=""/>
        <dsp:cNvSpPr/>
      </dsp:nvSpPr>
      <dsp:spPr>
        <a:xfrm>
          <a:off x="363640" y="2081524"/>
          <a:ext cx="5090965" cy="537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НЕНАЛОГОВЫЕ ДОХОДЫ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876" y="2107760"/>
        <a:ext cx="5038493" cy="484971"/>
      </dsp:txXfrm>
    </dsp:sp>
    <dsp:sp modelId="{DB83621F-B091-4425-9E59-E2CF9F41E743}">
      <dsp:nvSpPr>
        <dsp:cNvPr id="0" name=""/>
        <dsp:cNvSpPr/>
      </dsp:nvSpPr>
      <dsp:spPr>
        <a:xfrm>
          <a:off x="0" y="4184996"/>
          <a:ext cx="7272808" cy="121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451" tIns="312420" rIns="56445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Поступления в бюджет на безвозмездной и безвозвратной основе из федерального, областного и районного бюджетов (дотации, субсидии, субвенции, а также перечисления юридических лиц (кроме налоговых и неналоговых доходов).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184996"/>
        <a:ext cx="7272808" cy="1215599"/>
      </dsp:txXfrm>
    </dsp:sp>
    <dsp:sp modelId="{ED1C032F-BDE6-4564-BE57-E2D27B58BAEA}">
      <dsp:nvSpPr>
        <dsp:cNvPr id="0" name=""/>
        <dsp:cNvSpPr/>
      </dsp:nvSpPr>
      <dsp:spPr>
        <a:xfrm>
          <a:off x="363640" y="3876476"/>
          <a:ext cx="5991048" cy="5245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426" tIns="0" rIns="192426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accent6"/>
              </a:solidFill>
              <a:latin typeface="Bookman Old Style" pitchFamily="18" charset="0"/>
            </a:rPr>
            <a:t>БЕЗВОЗМЕЗДНЫЕ ПОСТУПЛЕНИЯ</a:t>
          </a:r>
          <a:endParaRPr lang="ru-RU" sz="2200" b="1" kern="1200" dirty="0">
            <a:solidFill>
              <a:schemeClr val="accent6"/>
            </a:solidFill>
            <a:latin typeface="Bookman Old Style" pitchFamily="18" charset="0"/>
          </a:endParaRPr>
        </a:p>
      </dsp:txBody>
      <dsp:txXfrm>
        <a:off x="389246" y="3902082"/>
        <a:ext cx="5939836" cy="473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0.45283</cdr:x>
      <cdr:y>0.59849</cdr:y>
    </cdr:from>
    <cdr:to>
      <cdr:x>0.5566</cdr:x>
      <cdr:y>0.66149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273630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7306,9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0.35922</cdr:x>
      <cdr:y>0.53226</cdr:y>
    </cdr:from>
    <cdr:to>
      <cdr:x>0.39806</cdr:x>
      <cdr:y>0.6129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64296" y="2376264"/>
          <a:ext cx="288070" cy="36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0.48894</cdr:x>
      <cdr:y>0.58065</cdr:y>
    </cdr:from>
    <cdr:to>
      <cdr:x>0.52778</cdr:x>
      <cdr:y>0.66129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626360" y="2592288"/>
          <a:ext cx="288069" cy="3600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400" b="1" dirty="0" smtClean="0"/>
            <a:t>*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0.70874</cdr:x>
      <cdr:y>0.59677</cdr:y>
    </cdr:from>
    <cdr:to>
      <cdr:x>0.79612</cdr:x>
      <cdr:y>0.69081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256584" y="2664295"/>
          <a:ext cx="648072" cy="419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0.33948</cdr:x>
      <cdr:y>0.73217</cdr:y>
    </cdr:from>
    <cdr:to>
      <cdr:x>0.4466</cdr:x>
      <cdr:y>0.8149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17846" y="3268787"/>
          <a:ext cx="79452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dirty="0" smtClean="0"/>
            <a:t>(0,8%)</a:t>
          </a:r>
          <a:endParaRPr lang="ru-RU" dirty="0"/>
        </a:p>
      </cdr:txBody>
    </cdr:sp>
  </cdr:relSizeAnchor>
  <cdr:relSizeAnchor xmlns:cdr="http://schemas.openxmlformats.org/drawingml/2006/chartDrawing">
    <cdr:from>
      <cdr:x>0.64078</cdr:x>
      <cdr:y>0.77602</cdr:y>
    </cdr:from>
    <cdr:to>
      <cdr:x>0.74757</cdr:x>
      <cdr:y>0.85875</cdr:y>
    </cdr:to>
    <cdr:sp macro="" textlink="">
      <cdr:nvSpPr>
        <cdr:cNvPr id="7" name="TextBox 5"/>
        <cdr:cNvSpPr txBox="1"/>
      </cdr:nvSpPr>
      <cdr:spPr>
        <a:xfrm xmlns:a="http://schemas.openxmlformats.org/drawingml/2006/main">
          <a:off x="4752528" y="3464557"/>
          <a:ext cx="792042" cy="3693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dirty="0" smtClean="0"/>
            <a:t>(41%)</a:t>
          </a:r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0.42565</cdr:x>
      <cdr:y>0.74418</cdr:y>
    </cdr:from>
    <cdr:to>
      <cdr:x>0.55618</cdr:x>
      <cdr:y>0.83277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94790" y="3024336"/>
          <a:ext cx="795713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36,4%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0DF77-A576-48BE-B4BA-5D936377D01C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E48D8-2E40-4873-82AF-42CED893F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0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E4633-2ADC-477C-B270-E1D56BA7304A}" type="slidenum">
              <a:rPr 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39999">
              <a:schemeClr val="accent1">
                <a:lumMod val="40000"/>
                <a:lumOff val="60000"/>
              </a:schemeClr>
            </a:gs>
            <a:gs pos="7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9978-C5A7-4FFA-A51D-5FD81BDB288F}" type="datetimeFigureOut">
              <a:rPr lang="ru-RU" smtClean="0"/>
              <a:pPr/>
              <a:t>19.05.2017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45E47-9830-40E7-A87C-A6F3A9BC3A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413198"/>
            <a:ext cx="6984776" cy="79208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– ЧТО ЭТО ТАКОЕ?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5455" y="4437112"/>
            <a:ext cx="3600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«БЮДЖЕТ ДЛЯ ГРАЖДАН» Создан для обеспечения прозрачности и открытости бюджетного процесса в нашем поселении, нацелен на получение обратной связи от граждан по интересующим их вопросам.</a:t>
            </a: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 smtClean="0"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5015" y="2332112"/>
            <a:ext cx="7920880" cy="2088232"/>
          </a:xfrm>
          <a:prstGeom prst="roundRect">
            <a:avLst/>
          </a:prstGeom>
          <a:gradFill flip="none" rotWithShape="1">
            <a:gsLst>
              <a:gs pos="0">
                <a:schemeClr val="accent5"/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accent1">
                  <a:lumMod val="40000"/>
                  <a:lumOff val="60000"/>
                </a:schemeClr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ru-RU" sz="17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«Бюджет для граждан» 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– аналитический документ, разрабатываемый в целях предоставления гражданам актуальной информации о проекте  бюджета </a:t>
            </a:r>
            <a:r>
              <a:rPr lang="ru-RU" sz="17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Евстратовского</a:t>
            </a:r>
            <a:r>
              <a:rPr lang="ru-RU" sz="17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сельского поселения в формате доступном для широкого круга пользователей. </a:t>
            </a:r>
          </a:p>
          <a:p>
            <a:endParaRPr lang="ru-RU" sz="1700" dirty="0"/>
          </a:p>
        </p:txBody>
      </p:sp>
      <p:pic>
        <p:nvPicPr>
          <p:cNvPr id="13" name="Содержимое 12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797152"/>
            <a:ext cx="2277418" cy="1399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27" y="-7370"/>
            <a:ext cx="4565455" cy="17598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7544" y="68122"/>
            <a:ext cx="88204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Евстратовское</a:t>
            </a:r>
            <a:r>
              <a:rPr lang="ru-RU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сельское поселение</a:t>
            </a:r>
            <a:endParaRPr lang="ru-RU" sz="40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37543747"/>
              </p:ext>
            </p:extLst>
          </p:nvPr>
        </p:nvGraphicFramePr>
        <p:xfrm>
          <a:off x="611560" y="1340768"/>
          <a:ext cx="7632848" cy="457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ая прямоугольная выноска 3"/>
          <p:cNvSpPr/>
          <p:nvPr/>
        </p:nvSpPr>
        <p:spPr>
          <a:xfrm>
            <a:off x="3347864" y="2708920"/>
            <a:ext cx="1584176" cy="792088"/>
          </a:xfrm>
          <a:prstGeom prst="wedgeRoundRectCallout">
            <a:avLst>
              <a:gd name="adj1" fmla="val 65176"/>
              <a:gd name="adj2" fmla="val 10686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ookman Old Style" pitchFamily="18" charset="0"/>
              </a:rPr>
              <a:t>Дефицит 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0,0 </a:t>
            </a:r>
          </a:p>
          <a:p>
            <a:pPr algn="ctr"/>
            <a:r>
              <a:rPr lang="ru-RU" sz="1600" b="1" dirty="0" smtClean="0">
                <a:latin typeface="Bookman Old Style" pitchFamily="18" charset="0"/>
              </a:rPr>
              <a:t>тыс. руб.</a:t>
            </a:r>
            <a:endParaRPr lang="ru-RU" sz="1600" b="1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7667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Основные параметры проекта бюджета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3567" y="606460"/>
            <a:ext cx="664745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Евстратовского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38925890"/>
              </p:ext>
            </p:extLst>
          </p:nvPr>
        </p:nvGraphicFramePr>
        <p:xfrm>
          <a:off x="971600" y="1988840"/>
          <a:ext cx="74168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3968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*тыс.руб.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507296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(58,2 %)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228184" y="470362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*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395536" y="476672"/>
            <a:ext cx="8510588" cy="11517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собственных доходов местного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бюджета на 2016 год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95025058"/>
              </p:ext>
            </p:extLst>
          </p:nvPr>
        </p:nvGraphicFramePr>
        <p:xfrm>
          <a:off x="1458119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7664" y="272588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41,9%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35896" y="254121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4%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06119" y="263691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16,1%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15816" y="254121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1,6%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0" y="260648"/>
            <a:ext cx="9144000" cy="5048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расходов </a:t>
            </a:r>
            <a:r>
              <a:rPr lang="ru-RU" sz="2400" b="1" i="1" dirty="0" smtClean="0">
                <a:latin typeface="+mj-lt"/>
                <a:ea typeface="+mj-ea"/>
                <a:cs typeface="+mj-cs"/>
              </a:rPr>
              <a:t>местного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бюджета на 2016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72653359"/>
              </p:ext>
            </p:extLst>
          </p:nvPr>
        </p:nvGraphicFramePr>
        <p:xfrm>
          <a:off x="1524000" y="1268760"/>
          <a:ext cx="60960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69"/>
          <p:cNvSpPr>
            <a:spLocks noChangeArrowheads="1"/>
          </p:cNvSpPr>
          <p:nvPr/>
        </p:nvSpPr>
        <p:spPr bwMode="auto">
          <a:xfrm>
            <a:off x="357312" y="3723531"/>
            <a:ext cx="3571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/>
          </a:p>
        </p:txBody>
      </p:sp>
      <p:sp>
        <p:nvSpPr>
          <p:cNvPr id="30810" name="AutoShape 90"/>
          <p:cNvSpPr>
            <a:spLocks noChangeArrowheads="1"/>
          </p:cNvSpPr>
          <p:nvPr/>
        </p:nvSpPr>
        <p:spPr bwMode="auto">
          <a:xfrm>
            <a:off x="4777003" y="2060848"/>
            <a:ext cx="4248150" cy="72032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физической культуры и спорта 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1" name="AutoShape 91"/>
          <p:cNvSpPr>
            <a:spLocks noChangeArrowheads="1"/>
          </p:cNvSpPr>
          <p:nvPr/>
        </p:nvSpPr>
        <p:spPr bwMode="auto">
          <a:xfrm>
            <a:off x="143844" y="2203987"/>
            <a:ext cx="4248472" cy="7195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15D7E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Обеспечение доступным и комфортным жильем и </a:t>
            </a:r>
          </a:p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коммунальными услугами населения</a:t>
            </a:r>
          </a:p>
          <a:p>
            <a:pPr algn="ctr" fontAlgn="b"/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сельского поселения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3" name="AutoShape 93"/>
          <p:cNvSpPr>
            <a:spLocks noChangeArrowheads="1"/>
          </p:cNvSpPr>
          <p:nvPr/>
        </p:nvSpPr>
        <p:spPr bwMode="auto">
          <a:xfrm>
            <a:off x="179512" y="4293095"/>
            <a:ext cx="4248150" cy="7918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Защита населения и территории </a:t>
            </a:r>
            <a:r>
              <a:rPr lang="ru-RU" sz="1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Евстратовского</a:t>
            </a: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сельского поселения от чрезвычайных ситуаций,</a:t>
            </a:r>
          </a:p>
          <a:p>
            <a:pPr algn="ctr">
              <a:defRPr/>
            </a:pPr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обеспечение пожарной безопасности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6" name="AutoShape 96"/>
          <p:cNvSpPr>
            <a:spLocks noChangeArrowheads="1"/>
          </p:cNvSpPr>
          <p:nvPr/>
        </p:nvSpPr>
        <p:spPr bwMode="auto">
          <a:xfrm>
            <a:off x="4895850" y="4149250"/>
            <a:ext cx="4248150" cy="93627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сельского хозяйства и инфраструктуры агропродовольственного рынка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7" name="AutoShape 97"/>
          <p:cNvSpPr>
            <a:spLocks noChangeArrowheads="1"/>
          </p:cNvSpPr>
          <p:nvPr/>
        </p:nvSpPr>
        <p:spPr bwMode="auto">
          <a:xfrm>
            <a:off x="179512" y="3104878"/>
            <a:ext cx="4248150" cy="72062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Благоустройство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сельского поселения</a:t>
            </a:r>
            <a:endParaRPr lang="ru-RU" sz="1200" b="1" dirty="0">
              <a:effectLst>
                <a:outerShdw blurRad="38100" dist="38100" dir="2700000" algn="tl">
                  <a:srgbClr val="FFFFFF"/>
                </a:outerShdw>
              </a:effectLst>
              <a:cs typeface="+mn-cs"/>
            </a:endParaRPr>
          </a:p>
        </p:txBody>
      </p:sp>
      <p:sp>
        <p:nvSpPr>
          <p:cNvPr id="30819" name="AutoShape 99"/>
          <p:cNvSpPr>
            <a:spLocks noChangeArrowheads="1"/>
          </p:cNvSpPr>
          <p:nvPr/>
        </p:nvSpPr>
        <p:spPr bwMode="auto">
          <a:xfrm>
            <a:off x="4788024" y="3085556"/>
            <a:ext cx="4248150" cy="72025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культуры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20" name="AutoShape 100"/>
          <p:cNvSpPr>
            <a:spLocks noChangeArrowheads="1"/>
          </p:cNvSpPr>
          <p:nvPr/>
        </p:nvSpPr>
        <p:spPr bwMode="auto">
          <a:xfrm>
            <a:off x="179190" y="5517232"/>
            <a:ext cx="4248150" cy="71960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Развитие транспортной системы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сельского поселения  </a:t>
            </a:r>
            <a:endParaRPr lang="ru-RU" sz="1200" b="1" dirty="0">
              <a:cs typeface="+mn-cs"/>
            </a:endParaRPr>
          </a:p>
        </p:txBody>
      </p:sp>
      <p:sp>
        <p:nvSpPr>
          <p:cNvPr id="62477" name="WordArt 101"/>
          <p:cNvSpPr>
            <a:spLocks noChangeArrowheads="1" noChangeShapeType="1" noTextEdit="1"/>
          </p:cNvSpPr>
          <p:nvPr/>
        </p:nvSpPr>
        <p:spPr bwMode="auto">
          <a:xfrm>
            <a:off x="718928" y="1268760"/>
            <a:ext cx="7416824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Перечень муниципальных программ на </a:t>
            </a:r>
            <a:r>
              <a:rPr lang="ru-RU" sz="12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2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2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12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5" name="AutoShape 105"/>
          <p:cNvSpPr>
            <a:spLocks noChangeArrowheads="1"/>
          </p:cNvSpPr>
          <p:nvPr/>
        </p:nvSpPr>
        <p:spPr bwMode="auto">
          <a:xfrm>
            <a:off x="4895850" y="5373216"/>
            <a:ext cx="4248150" cy="7918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fontAlgn="b"/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Муниципальное управление и гражданское общество </a:t>
            </a:r>
            <a:r>
              <a:rPr lang="ru-RU" sz="1200" b="1" dirty="0" err="1" smtClean="0">
                <a:solidFill>
                  <a:srgbClr val="000000"/>
                </a:solidFill>
                <a:latin typeface="Times New Roman"/>
              </a:rPr>
              <a:t>Евстратовского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</a:rPr>
              <a:t> сельского поселения</a:t>
            </a:r>
            <a:endParaRPr lang="ru-RU" sz="12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32656"/>
            <a:ext cx="7856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Расходы бюджета осуществляются в рамках муниципальных программ</a:t>
            </a:r>
            <a:endParaRPr lang="ru-RU" sz="20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80888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МУНИЦИПАЛЬНАЯ  ПРОГРАММА </a:t>
            </a:r>
            <a:r>
              <a:rPr lang="ru-RU" sz="1600" i="1" dirty="0"/>
              <a:t>ЕВСТРАТОВСКОГО  СЕЛЬСКОГО ПОСЕЛЕНИЯ РОССОШАНСКОГО МУНИЦИПАЛЬНОГО РАЙОНА ВОРОНЕЖСКОЙ ОБЛАСТИ «ОБЕСПЕЧЕНИЕ ДОСТУПНЫМ И КОМФОРТНЫМ ЖИЛЬЕМ И КОММУНАЛЬНЫМИ УСЛУГАМИ НАСЕЛЕНИЯ ЕВСТРАТОВСКОГО  СЕЛЬСКОГО ПОСЕЛЕНИЯ РОССОШАНСКОГО МУНИЦИПАЛЬНОГО РАЙОНА ВОРОНЕЖСКОЙ ОБЛАСТИ»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345602"/>
              </p:ext>
            </p:extLst>
          </p:nvPr>
        </p:nvGraphicFramePr>
        <p:xfrm>
          <a:off x="2555776" y="5301208"/>
          <a:ext cx="6369685" cy="113919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47920"/>
                <a:gridCol w="4321765"/>
              </a:tblGrid>
              <a:tr h="412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Цель муниципальной  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Повышение качества жилищного обеспечения населения </a:t>
                      </a:r>
                      <a:r>
                        <a:rPr lang="ru-RU" sz="1300" dirty="0" err="1">
                          <a:effectLst/>
                        </a:rPr>
                        <a:t>Евстратовского</a:t>
                      </a:r>
                      <a:r>
                        <a:rPr lang="ru-RU" sz="1300" dirty="0">
                          <a:effectLst/>
                        </a:rPr>
                        <a:t>  сельского поселения </a:t>
                      </a:r>
                      <a:r>
                        <a:rPr lang="ru-RU" sz="1300" dirty="0" err="1">
                          <a:effectLst/>
                        </a:rPr>
                        <a:t>Россошанского</a:t>
                      </a:r>
                      <a:r>
                        <a:rPr lang="ru-RU" sz="1300" dirty="0">
                          <a:effectLst/>
                        </a:rPr>
                        <a:t> муниципального района путем повышения доступности жилья, роста качества и надежности предоставления жилищно-коммунальных услуг.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2" y="1844824"/>
            <a:ext cx="4467754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69" y="1844824"/>
            <a:ext cx="3744416" cy="2808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661" y="4509120"/>
            <a:ext cx="4598371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Направлено на реализацию программы -  55,0 </a:t>
            </a:r>
            <a:r>
              <a:rPr lang="ru-RU" b="1" dirty="0" err="1" smtClean="0"/>
              <a:t>тыс.руб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85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6192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</a:t>
            </a:r>
          </a:p>
          <a:p>
            <a:pPr algn="ctr"/>
            <a:r>
              <a:rPr lang="ru-RU" i="1" dirty="0"/>
              <a:t>«Благоустройство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77796"/>
              </p:ext>
            </p:extLst>
          </p:nvPr>
        </p:nvGraphicFramePr>
        <p:xfrm>
          <a:off x="3815408" y="4077072"/>
          <a:ext cx="5328592" cy="2523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946"/>
                <a:gridCol w="3502646"/>
              </a:tblGrid>
              <a:tr h="2445129">
                <a:tc>
                  <a:txBody>
                    <a:bodyPr/>
                    <a:lstStyle/>
                    <a:p>
                      <a:pPr indent="-508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Совершенствование системы комплексного благоустройства муниципального образования «</a:t>
                      </a:r>
                      <a:r>
                        <a:rPr lang="ru-RU" sz="1200" dirty="0" err="1">
                          <a:effectLst/>
                        </a:rPr>
                        <a:t>Евстратовское</a:t>
                      </a:r>
                      <a:r>
                        <a:rPr lang="ru-RU" sz="1200" dirty="0">
                          <a:effectLst/>
                        </a:rPr>
                        <a:t>  сельское поселение»: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- улучшение архитектурного облика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Евстратовского</a:t>
                      </a:r>
                      <a:r>
                        <a:rPr lang="ru-RU" sz="1200" dirty="0">
                          <a:effectLst/>
                        </a:rPr>
                        <a:t>  сельского поселения;   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- повышение уровня жизни населения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 err="1">
                          <a:effectLst/>
                        </a:rPr>
                        <a:t>Евстратовского</a:t>
                      </a:r>
                      <a:r>
                        <a:rPr lang="ru-RU" sz="1200" dirty="0">
                          <a:effectLst/>
                        </a:rPr>
                        <a:t>  сельского поселения;   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- создание комфортных условий проживания и отдыха граждан;                                    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- создание комфортных условий для спортивного развития детей дошкольного   и   школьного возраста.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6251"/>
            <a:ext cx="3096344" cy="41274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298" y="1319581"/>
            <a:ext cx="3292612" cy="246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877272"/>
            <a:ext cx="352839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Выделено на реализацию программы – 120,7 тыс. руб.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161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4602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/>
              <a:t>М</a:t>
            </a:r>
            <a:r>
              <a:rPr lang="ru-RU" i="1" dirty="0" smtClean="0"/>
              <a:t>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  </a:t>
            </a:r>
          </a:p>
          <a:p>
            <a:pPr algn="ctr"/>
            <a:r>
              <a:rPr lang="ru-RU" i="1" dirty="0"/>
              <a:t>      « Защита населения и территории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  </a:t>
            </a:r>
            <a:r>
              <a:rPr lang="ru-RU" i="1" dirty="0" smtClean="0"/>
              <a:t>поселения </a:t>
            </a:r>
            <a:r>
              <a:rPr lang="ru-RU" i="1" dirty="0"/>
              <a:t>от  чрезвычайных ситуаций, обеспечение пожарной  безопасности»  </a:t>
            </a:r>
          </a:p>
          <a:p>
            <a:pPr algn="ctr"/>
            <a:endParaRPr lang="ru-RU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45411"/>
              </p:ext>
            </p:extLst>
          </p:nvPr>
        </p:nvGraphicFramePr>
        <p:xfrm>
          <a:off x="611560" y="5443779"/>
          <a:ext cx="8229600" cy="8655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82932"/>
                <a:gridCol w="6346668"/>
              </a:tblGrid>
              <a:tr h="865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 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Снижение рисков   возникновения и смягчение последствий чрезвычайных ситуаций; создание необходимых условий для обеспечения пожарной безопасности, защиты жизни и здоровья граждан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314" marR="65314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55527"/>
            <a:ext cx="5505727" cy="3329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303406"/>
            <a:ext cx="252028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Выделено на реализацию программы -1359,1 тыс. руб.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5810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8640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сельского поселения</a:t>
            </a:r>
          </a:p>
          <a:p>
            <a:pPr algn="ctr"/>
            <a:r>
              <a:rPr lang="ru-RU" i="1" dirty="0"/>
              <a:t>"Развитие транспортной системы </a:t>
            </a:r>
            <a:r>
              <a:rPr lang="ru-RU" i="1" dirty="0" err="1"/>
              <a:t>Евстратовского</a:t>
            </a:r>
            <a:r>
              <a:rPr lang="ru-RU" i="1" dirty="0"/>
              <a:t> сельского поселения </a:t>
            </a:r>
            <a:r>
              <a:rPr lang="ru-RU" i="1" dirty="0" err="1"/>
              <a:t>Россошанского</a:t>
            </a:r>
            <a:r>
              <a:rPr lang="ru-RU" i="1" dirty="0"/>
              <a:t> муниципального района Воронежской области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40061"/>
              </p:ext>
            </p:extLst>
          </p:nvPr>
        </p:nvGraphicFramePr>
        <p:xfrm>
          <a:off x="2915816" y="5085184"/>
          <a:ext cx="5829300" cy="1594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9145"/>
                <a:gridCol w="3780155"/>
              </a:tblGrid>
              <a:tr h="933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Цель муниципальной программы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Приведение улично-дорожной сети в соответствие с потребительскими требованиями на длительный период по критериям безопасности движения, грузоподъемности, долговечности и эксплуатационной надежности;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повышение общего  уровня благоустройства поселения.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0" y="1665089"/>
            <a:ext cx="6030452" cy="3112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1388970"/>
            <a:ext cx="2664296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Выделено на реализацию программы – 650,0 тыс. руб.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941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383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</a:t>
            </a:r>
          </a:p>
          <a:p>
            <a:pPr algn="ctr"/>
            <a:r>
              <a:rPr lang="ru-RU" i="1" dirty="0"/>
              <a:t>«Развитие физической культуры и спорта»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76341"/>
              </p:ext>
            </p:extLst>
          </p:nvPr>
        </p:nvGraphicFramePr>
        <p:xfrm>
          <a:off x="3059832" y="4653136"/>
          <a:ext cx="5885815" cy="1962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9750"/>
                <a:gridCol w="4076065"/>
              </a:tblGrid>
              <a:tr h="2381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Цель муниципальной </a:t>
                      </a:r>
                      <a:r>
                        <a:rPr lang="ru-RU" sz="1400" dirty="0" smtClean="0">
                          <a:effectLst/>
                        </a:rPr>
                        <a:t>программы: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lang="ru-RU" sz="1400" dirty="0">
                          <a:effectLst/>
                        </a:rPr>
                        <a:t>создание условий, обеспечивающих возможность гражданам систематически заниматься физической культурой и спортом, повышение конкурентоспособности </a:t>
                      </a:r>
                      <a:r>
                        <a:rPr lang="ru-RU" sz="1400" dirty="0" err="1">
                          <a:effectLst/>
                        </a:rPr>
                        <a:t>евстратовских</a:t>
                      </a:r>
                      <a:r>
                        <a:rPr lang="ru-RU" sz="1400" dirty="0">
                          <a:effectLst/>
                        </a:rPr>
                        <a:t> спортсменов  на областных соревнованиях, а также успешное проведение на территории </a:t>
                      </a:r>
                      <a:r>
                        <a:rPr lang="ru-RU" sz="1400" dirty="0" err="1">
                          <a:effectLst/>
                        </a:rPr>
                        <a:t>Евстратовского</a:t>
                      </a:r>
                      <a:r>
                        <a:rPr lang="ru-RU" sz="1400" dirty="0">
                          <a:effectLst/>
                        </a:rPr>
                        <a:t>  сельского поселения спортивных соревнований</a:t>
                      </a:r>
                      <a:endParaRPr lang="ru-RU" sz="1000" dirty="0">
                        <a:effectLst/>
                        <a:latin typeface="Symbol"/>
                        <a:ea typeface="Calibri"/>
                        <a:cs typeface="Symbo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0170"/>
            <a:ext cx="4642928" cy="3482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104106" cy="23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ашивка 18"/>
          <p:cNvSpPr/>
          <p:nvPr/>
        </p:nvSpPr>
        <p:spPr>
          <a:xfrm>
            <a:off x="2483768" y="5229200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2483768" y="2132856"/>
            <a:ext cx="4248472" cy="1008112"/>
          </a:xfrm>
          <a:prstGeom prst="chevron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4533" y="1627187"/>
            <a:ext cx="59766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Andalus" pitchFamily="18" charset="-78"/>
              </a:rPr>
              <a:t>ВОЗМОЖНОСТИ ВЛИЯНИЯ ГРАЖДАН НА СОСТАВ БЮДЖЕТА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ourier New" pitchFamily="49" charset="0"/>
              <a:cs typeface="Andalus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7804" y="215301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Публичные слушания по проекту бюджета </a:t>
            </a:r>
            <a:r>
              <a:rPr lang="ru-RU" sz="1500" dirty="0" err="1" smtClean="0"/>
              <a:t>Евстратовского</a:t>
            </a:r>
            <a:r>
              <a:rPr lang="ru-RU" sz="1500" dirty="0" smtClean="0"/>
              <a:t> сельского поселения</a:t>
            </a:r>
          </a:p>
          <a:p>
            <a:r>
              <a:rPr lang="ru-RU" sz="1500" dirty="0" smtClean="0"/>
              <a:t>(проходят ежегодно в ноябре - декабре )</a:t>
            </a:r>
            <a:endParaRPr lang="ru-RU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2987824" y="522920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Публичные слушания по отчету об исполнении бюджета </a:t>
            </a:r>
            <a:r>
              <a:rPr lang="ru-RU" sz="1500" dirty="0" err="1" smtClean="0"/>
              <a:t>Евстратовского</a:t>
            </a:r>
            <a:r>
              <a:rPr lang="ru-RU" sz="1500" dirty="0" smtClean="0"/>
              <a:t> сельского поселения (проходят ежегодно в апреле – мае ) </a:t>
            </a:r>
            <a:endParaRPr lang="ru-RU" sz="1500" dirty="0"/>
          </a:p>
        </p:txBody>
      </p:sp>
      <p:pic>
        <p:nvPicPr>
          <p:cNvPr id="17" name="Рисунок 16" descr="39792-original.jpe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191137" y="3356992"/>
            <a:ext cx="2833166" cy="120809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8381"/>
            <a:ext cx="4981002" cy="117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60698" y="114335"/>
            <a:ext cx="63883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Евстратовское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сельское поселение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6" y="3191623"/>
            <a:ext cx="2316892" cy="1538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51" y="3483509"/>
            <a:ext cx="2316892" cy="1538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Естратовского</a:t>
            </a:r>
            <a:r>
              <a:rPr lang="ru-RU" i="1" dirty="0"/>
              <a:t> сельского поселения </a:t>
            </a:r>
            <a:r>
              <a:rPr lang="ru-RU" i="1" dirty="0" err="1"/>
              <a:t>Россошанского</a:t>
            </a:r>
            <a:r>
              <a:rPr lang="ru-RU" i="1" dirty="0"/>
              <a:t> муниципального района </a:t>
            </a:r>
          </a:p>
          <a:p>
            <a:pPr algn="ctr"/>
            <a:r>
              <a:rPr lang="ru-RU" i="1" dirty="0"/>
              <a:t>«Развитие культуры»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170289"/>
              </p:ext>
            </p:extLst>
          </p:nvPr>
        </p:nvGraphicFramePr>
        <p:xfrm>
          <a:off x="2843808" y="5949280"/>
          <a:ext cx="6011297" cy="841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7900"/>
                <a:gridCol w="464339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 </a:t>
                      </a:r>
                      <a:endParaRPr lang="ru-RU" sz="10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Модернизация деятельности учреждения, реализация культурных проектов, способствующих формированию развитию единого культурного пространства, любительского самодеятельного творчества.</a:t>
                      </a:r>
                      <a:endParaRPr lang="ru-RU" sz="1000" dirty="0"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0" y="836712"/>
            <a:ext cx="3184918" cy="1840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962605"/>
            <a:ext cx="4165267" cy="27725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36712"/>
            <a:ext cx="2434372" cy="18257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6" y="2780928"/>
            <a:ext cx="2464838" cy="3927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1462162"/>
            <a:ext cx="1872208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Выделено на реализацию программы – 2311,2 </a:t>
            </a:r>
            <a:r>
              <a:rPr lang="ru-RU" sz="1600" b="1" dirty="0" err="1" smtClean="0"/>
              <a:t>тыс.руб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004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r>
              <a:rPr lang="ru-RU" i="1" dirty="0" err="1"/>
              <a:t>Евстратовского</a:t>
            </a:r>
            <a:r>
              <a:rPr lang="ru-RU" i="1" dirty="0"/>
              <a:t>  сельского поселения</a:t>
            </a:r>
          </a:p>
          <a:p>
            <a:pPr algn="ctr"/>
            <a:r>
              <a:rPr lang="ru-RU" i="1" dirty="0"/>
              <a:t>«Развитие сельского хозяйства и инфраструктуры агропродовольственного рынка»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991278"/>
              </p:ext>
            </p:extLst>
          </p:nvPr>
        </p:nvGraphicFramePr>
        <p:xfrm>
          <a:off x="4596070" y="1844824"/>
          <a:ext cx="4427984" cy="18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0451"/>
                <a:gridCol w="3007533"/>
              </a:tblGrid>
              <a:tr h="1800200">
                <a:tc>
                  <a:txBody>
                    <a:bodyPr/>
                    <a:lstStyle/>
                    <a:p>
                      <a:pPr marR="2590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Обеспечение эпидемиологического благополучия населения путем повышения эффективности организационных, профилактических, </a:t>
                      </a:r>
                      <a:endParaRPr lang="ru-RU" sz="1100" dirty="0">
                        <a:effectLst/>
                      </a:endParaRPr>
                    </a:p>
                    <a:p>
                      <a:pPr marR="146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эпизоотологических и противоэпидемических мероприятий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6" y="1397420"/>
            <a:ext cx="3487720" cy="5469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4509120"/>
            <a:ext cx="309634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Выделено на реализацию программы – 3,0 </a:t>
            </a:r>
            <a:r>
              <a:rPr lang="ru-RU" b="1" dirty="0" err="1" smtClean="0"/>
              <a:t>тыс.руб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9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6632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Муниципальная программа </a:t>
            </a:r>
            <a:endParaRPr lang="ru-RU" i="1" dirty="0"/>
          </a:p>
          <a:p>
            <a:pPr algn="ctr"/>
            <a:r>
              <a:rPr lang="ru-RU" i="1" dirty="0"/>
              <a:t>«Муниципальное управление и гражданское общество</a:t>
            </a:r>
          </a:p>
          <a:p>
            <a:pPr algn="ctr"/>
            <a:r>
              <a:rPr lang="ru-RU" i="1" dirty="0"/>
              <a:t> </a:t>
            </a:r>
            <a:r>
              <a:rPr lang="ru-RU" i="1" dirty="0" err="1"/>
              <a:t>Евстратовского</a:t>
            </a:r>
            <a:r>
              <a:rPr lang="ru-RU" i="1" dirty="0"/>
              <a:t> сельского поселения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223062"/>
              </p:ext>
            </p:extLst>
          </p:nvPr>
        </p:nvGraphicFramePr>
        <p:xfrm>
          <a:off x="3347863" y="4869159"/>
          <a:ext cx="5690245" cy="1872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2649"/>
                <a:gridCol w="4267596"/>
              </a:tblGrid>
              <a:tr h="1872210">
                <a:tc>
                  <a:txBody>
                    <a:bodyPr/>
                    <a:lstStyle/>
                    <a:p>
                      <a:pPr marR="25908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Цель муниципальной программы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effectLst/>
                        </a:rPr>
                        <a:t>совершенствование </a:t>
                      </a:r>
                      <a:r>
                        <a:rPr lang="ru-RU" sz="1200" dirty="0">
                          <a:effectLst/>
                        </a:rPr>
                        <a:t>и оптимизация системы муниципального управления </a:t>
                      </a:r>
                      <a:r>
                        <a:rPr lang="ru-RU" sz="1200" dirty="0" err="1">
                          <a:effectLst/>
                        </a:rPr>
                        <a:t>Евстратовского</a:t>
                      </a:r>
                      <a:r>
                        <a:rPr lang="ru-RU" sz="1200" dirty="0">
                          <a:effectLst/>
                        </a:rPr>
                        <a:t> сельского поселения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100" dirty="0" smtClean="0">
                        <a:effectLst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100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effectLst/>
                        </a:rPr>
                        <a:t>- </a:t>
                      </a:r>
                      <a:r>
                        <a:rPr lang="ru-RU" sz="1200" dirty="0">
                          <a:effectLst/>
                        </a:rPr>
                        <a:t>повышение эффективности и информационной прозрачности деятельности органов местного самоуправления </a:t>
                      </a:r>
                      <a:r>
                        <a:rPr lang="ru-RU" sz="1200" dirty="0" err="1">
                          <a:effectLst/>
                        </a:rPr>
                        <a:t>Евстратовского</a:t>
                      </a:r>
                      <a:r>
                        <a:rPr lang="ru-RU" sz="1200" dirty="0">
                          <a:effectLst/>
                        </a:rPr>
                        <a:t> сельского поселения</a:t>
                      </a:r>
                      <a:endParaRPr lang="ru-RU" sz="1100" dirty="0">
                        <a:effectLst/>
                      </a:endParaRPr>
                    </a:p>
                    <a:p>
                      <a:pPr marL="64135" marR="1460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4572782" cy="27591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78" y="1268760"/>
            <a:ext cx="1852261" cy="2759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912" y="4869159"/>
            <a:ext cx="27718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Выделено на реализацию программы – 2807,9 тыс. руб.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1111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12201" y="188640"/>
            <a:ext cx="8496374" cy="507209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68093" y="908720"/>
            <a:ext cx="818459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Евстратовского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с.Евстратовка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Ул.Пролетарская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д.2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Глава:Лобова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Галина Дмитриевна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Телефон: 8 (47396) 7-25-25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факс 8 (47396) 7-25-31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e-mail:www.ewstradm@yandex.ru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14:00-17:00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6261" y="543913"/>
            <a:ext cx="602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ГРАЖДАНИН И ЕГО УЧАСТИЕ В БЮДЖЕТНОМ ПРОЦЕССЕ 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51520" y="1988840"/>
            <a:ext cx="3672408" cy="936104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3528" y="2060848"/>
            <a:ext cx="20882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налогоплательщик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207362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Участвует в доходной части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13530627a4cee11cd7554ac5e9cc569.jpg.480x0_q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772816"/>
            <a:ext cx="2376264" cy="150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Выноска со стрелкой вправо 12"/>
          <p:cNvSpPr/>
          <p:nvPr/>
        </p:nvSpPr>
        <p:spPr>
          <a:xfrm>
            <a:off x="179512" y="4653136"/>
            <a:ext cx="3672408" cy="108012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1346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chemeClr val="accent1">
                  <a:lumMod val="40000"/>
                  <a:lumOff val="60000"/>
                </a:schemeClr>
              </a:gs>
              <a:gs pos="7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51520" y="4653136"/>
            <a:ext cx="2088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ГРАЖДАНИН</a:t>
            </a:r>
          </a:p>
          <a:p>
            <a:pPr algn="ctr"/>
            <a:r>
              <a:rPr lang="ru-RU" sz="1500" dirty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к</a:t>
            </a: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latin typeface="Courier New" pitchFamily="49" charset="0"/>
                <a:cs typeface="Courier New" pitchFamily="49" charset="0"/>
              </a:rPr>
              <a:t>ак получатель социальных гарантий </a:t>
            </a:r>
            <a:endParaRPr lang="ru-RU" sz="1500" dirty="0">
              <a:solidFill>
                <a:schemeClr val="bg1">
                  <a:lumMod val="9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4365104"/>
            <a:ext cx="34563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08" y="3656434"/>
            <a:ext cx="615440" cy="63666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16" y="4156069"/>
            <a:ext cx="615440" cy="641083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43588"/>
            <a:ext cx="634999" cy="609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74" y="6093296"/>
            <a:ext cx="616658" cy="6410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13" y="4442817"/>
            <a:ext cx="570359" cy="57035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8" y="5630462"/>
            <a:ext cx="672076" cy="6068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05"/>
            <a:ext cx="2568036" cy="1605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46" y="4325888"/>
            <a:ext cx="180022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5970" y="404664"/>
            <a:ext cx="9144000" cy="4175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 бюджета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поселения</a:t>
            </a:r>
            <a:endParaRPr lang="ru-RU" sz="2000" b="1" kern="1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95536" y="980728"/>
            <a:ext cx="8496300" cy="0"/>
          </a:xfrm>
          <a:prstGeom prst="line">
            <a:avLst/>
          </a:prstGeom>
          <a:noFill/>
          <a:ln w="47625" cap="rnd" cmpd="sng">
            <a:solidFill>
              <a:srgbClr val="C0000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rgbClr val="7030A0"/>
                </a:solidFill>
              </a:ln>
              <a:latin typeface="+mn-lt"/>
              <a:cs typeface="+mn-cs"/>
            </a:endParaRP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863848" y="3799955"/>
            <a:ext cx="7559675" cy="466725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chemeClr val="tx1"/>
                </a:solidFill>
              </a:rPr>
              <a:t>поселения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646921" y="1484784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663751" y="1496616"/>
            <a:ext cx="1871662" cy="2303339"/>
          </a:xfrm>
          <a:prstGeom prst="downArrowCallout">
            <a:avLst>
              <a:gd name="adj1" fmla="val 25000"/>
              <a:gd name="adj2" fmla="val 25000"/>
              <a:gd name="adj3" fmla="val 20708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Calibri" pitchFamily="34" charset="0"/>
              </a:rPr>
              <a:t>Прогноз социально-экономического развития </a:t>
            </a:r>
            <a:r>
              <a:rPr lang="ru-RU" b="1" dirty="0" smtClean="0">
                <a:solidFill>
                  <a:schemeClr val="accent2"/>
                </a:solidFill>
                <a:latin typeface="Calibri" pitchFamily="34" charset="0"/>
              </a:rPr>
              <a:t>района</a:t>
            </a:r>
            <a:endParaRPr lang="ru-RU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749570" y="1484784"/>
            <a:ext cx="1944687" cy="2304000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Муниципальные программы </a:t>
            </a:r>
            <a:r>
              <a:rPr lang="ru-RU" b="1" dirty="0" smtClean="0">
                <a:solidFill>
                  <a:schemeClr val="accent2"/>
                </a:solidFill>
              </a:rPr>
              <a:t>поселения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829762" y="1496616"/>
            <a:ext cx="1728787" cy="2303339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874" y="4322348"/>
            <a:ext cx="1874838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8" name="Рисунок 17" descr="bdr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528" y="4266680"/>
            <a:ext cx="214022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hernobyl-960x5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4325888"/>
            <a:ext cx="2676361" cy="174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548680"/>
            <a:ext cx="8229600" cy="71095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kern="12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9552" y="1613699"/>
            <a:ext cx="1944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ДОХОДЫ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доходы от использования имущества, административные, безвозмездные поступления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1613699"/>
            <a:ext cx="25202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РАСХОДЫ</a:t>
            </a:r>
            <a:endParaRPr lang="ru-RU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средства (ЖКХ, культура, молодёжная политика, физическая культура и спорт, обеспечение пожарной безопасности и др.), капитальное строительство и другие расходы.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797152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832012"/>
            <a:ext cx="63367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БЮДЖЕТ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udg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8231" y="1613699"/>
            <a:ext cx="3291840" cy="185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extBox 21"/>
          <p:cNvSpPr txBox="1"/>
          <p:nvPr/>
        </p:nvSpPr>
        <p:spPr>
          <a:xfrm>
            <a:off x="6516216" y="4758824"/>
            <a:ext cx="1872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 то бюджет формируется с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ДЕФИЦИТОМ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6165304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dt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581128"/>
            <a:ext cx="2448272" cy="1493861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stCxn id="24" idx="3"/>
            <a:endCxn id="22" idx="1"/>
          </p:cNvCxnSpPr>
          <p:nvPr/>
        </p:nvCxnSpPr>
        <p:spPr>
          <a:xfrm flipV="1">
            <a:off x="5580112" y="5282044"/>
            <a:ext cx="936104" cy="460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1"/>
            <a:endCxn id="17" idx="3"/>
          </p:cNvCxnSpPr>
          <p:nvPr/>
        </p:nvCxnSpPr>
        <p:spPr>
          <a:xfrm rot="10800000">
            <a:off x="2195736" y="5320373"/>
            <a:ext cx="936104" cy="76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-rubli-oboi-dengi-1366x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172" y="2182552"/>
            <a:ext cx="7251664" cy="407707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>
            <a:off x="913993" y="332656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Из каких поступлений в настоящее время формируется доходная часть бюджета?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88567" y="1997839"/>
            <a:ext cx="187220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Доходы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бюджета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725144"/>
            <a:ext cx="2304256" cy="707886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4737338"/>
            <a:ext cx="2304256" cy="707886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4725144"/>
            <a:ext cx="2520280" cy="707886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162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763688" y="4221088"/>
            <a:ext cx="56886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1512454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200292" y="4473116"/>
            <a:ext cx="5040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  <a:endCxn id="11" idx="0"/>
          </p:cNvCxnSpPr>
          <p:nvPr/>
        </p:nvCxnSpPr>
        <p:spPr>
          <a:xfrm>
            <a:off x="4424671" y="2951946"/>
            <a:ext cx="3313" cy="17853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05261006"/>
              </p:ext>
            </p:extLst>
          </p:nvPr>
        </p:nvGraphicFramePr>
        <p:xfrm>
          <a:off x="899592" y="260648"/>
          <a:ext cx="727280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>
            <a:spLocks/>
          </p:cNvSpPr>
          <p:nvPr/>
        </p:nvSpPr>
        <p:spPr bwMode="auto">
          <a:xfrm>
            <a:off x="36715" y="1953022"/>
            <a:ext cx="9144000" cy="647700"/>
          </a:xfrm>
          <a:custGeom>
            <a:avLst/>
            <a:gdLst>
              <a:gd name="T0" fmla="*/ 0 w 4443984"/>
              <a:gd name="T1" fmla="*/ 653510 h 646544"/>
              <a:gd name="T2" fmla="*/ 4440552 w 4443984"/>
              <a:gd name="T3" fmla="*/ 653510 h 646544"/>
              <a:gd name="T4" fmla="*/ 4440552 w 4443984"/>
              <a:gd name="T5" fmla="*/ 0 h 646544"/>
              <a:gd name="T6" fmla="*/ 0 w 4443984"/>
              <a:gd name="T7" fmla="*/ 0 h 646544"/>
              <a:gd name="T8" fmla="*/ 0 w 4443984"/>
              <a:gd name="T9" fmla="*/ 653510 h 6465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43984"/>
              <a:gd name="T16" fmla="*/ 0 h 646544"/>
              <a:gd name="T17" fmla="*/ 4443984 w 4443984"/>
              <a:gd name="T18" fmla="*/ 646544 h 6465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15"/>
          <p:cNvSpPr txBox="1">
            <a:spLocks noChangeArrowheads="1"/>
          </p:cNvSpPr>
          <p:nvPr/>
        </p:nvSpPr>
        <p:spPr bwMode="auto">
          <a:xfrm>
            <a:off x="36715" y="2204864"/>
            <a:ext cx="890371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3038" algn="ctr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0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>
              <a:lnSpc>
                <a:spcPts val="900"/>
              </a:lnSpc>
              <a:spcBef>
                <a:spcPts val="2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«переданных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» другим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 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правовым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300"/>
              </a:lnSpc>
              <a:spcBef>
                <a:spcPts val="75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73038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условиях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долевого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5" y="476672"/>
            <a:ext cx="9144000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552" y="548680"/>
            <a:ext cx="8136904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Евстратовского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2016 год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D33FC-CFB2-4C9E-9E90-385C6970F44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28326" y="4077072"/>
            <a:ext cx="482453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качества расходов местного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14126" y="1736812"/>
            <a:ext cx="5022169" cy="10441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 базового принципа ответственной бюджетной политики при безусловном исполнении всех обязательств поселения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218319" y="3212976"/>
            <a:ext cx="4824536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Долгосрочное бюджетное планирование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126" y="4941168"/>
            <a:ext cx="4824536" cy="4320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Оптимизация структуры расходов местного бюджета</a:t>
            </a: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736" y="5805264"/>
            <a:ext cx="482453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Повышение прозрачности бюджетов и бюджетного процесса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1947</TotalTime>
  <Words>1123</Words>
  <Application>Microsoft Office PowerPoint</Application>
  <PresentationFormat>Экран (4:3)</PresentationFormat>
  <Paragraphs>165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БЮДЖЕТ ДЛЯ ГРАЖДАН – ЧТО ЭТО ТАКОЕ?</vt:lpstr>
      <vt:lpstr>Презентация PowerPoint</vt:lpstr>
      <vt:lpstr>Презентация PowerPoint</vt:lpstr>
      <vt:lpstr>Основы составления проекта бюджета поселения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GLBUH</cp:lastModifiedBy>
  <cp:revision>250</cp:revision>
  <cp:lastPrinted>2017-05-18T10:29:31Z</cp:lastPrinted>
  <dcterms:created xsi:type="dcterms:W3CDTF">2015-12-08T06:00:19Z</dcterms:created>
  <dcterms:modified xsi:type="dcterms:W3CDTF">2017-05-19T08:18:58Z</dcterms:modified>
</cp:coreProperties>
</file>